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7"/>
  </p:normalViewPr>
  <p:slideViewPr>
    <p:cSldViewPr snapToGrid="0" snapToObjects="1">
      <p:cViewPr varScale="1">
        <p:scale>
          <a:sx n="90" d="100"/>
          <a:sy n="90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6007-5D1E-C948-BA0D-DC7CA3434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723534"/>
          </a:xfrm>
        </p:spPr>
        <p:txBody>
          <a:bodyPr>
            <a:normAutofit/>
          </a:bodyPr>
          <a:lstStyle/>
          <a:p>
            <a:r>
              <a:rPr lang="en-US" sz="3600" dirty="0"/>
              <a:t>Understanding Customer Loyalty in the Brazilian Economy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DC486-9119-0948-8F95-ECB909C3B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2061" y="3723505"/>
            <a:ext cx="6154123" cy="11861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Darshan Patel</a:t>
            </a:r>
          </a:p>
          <a:p>
            <a:r>
              <a:rPr lang="en-US" dirty="0"/>
              <a:t>Fordham University Gabelli School of Business</a:t>
            </a:r>
          </a:p>
          <a:p>
            <a:r>
              <a:rPr lang="en-US" dirty="0"/>
              <a:t>Spring 2019 – Machine learning in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3434F-0A4A-5E4B-A768-AA88F51F0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084" y="808242"/>
            <a:ext cx="4674701" cy="984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162A8-F145-5B44-9991-51ED53AD8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0" y="609601"/>
            <a:ext cx="3576728" cy="1381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93D1A-2ED3-FC40-ABCB-FE80C4074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122" y="5299991"/>
            <a:ext cx="3810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3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BFD5-D348-634D-9A77-6D027938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RMSE Metric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F49EE-5C36-124B-8462-C3257607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2" y="2514600"/>
            <a:ext cx="6680200" cy="384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2B510-A15C-8E43-ACE1-FE184955B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81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42C1-A872-C142-9C37-62FCEDA4C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Principal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7727-A26D-C945-B122-8AA8B88D3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66" y="2514599"/>
            <a:ext cx="3593691" cy="359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BCDC6-6892-7D44-8C72-F369B199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20" y="2514599"/>
            <a:ext cx="3593691" cy="3593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F6387-9DB5-724E-9904-C3C621AB7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22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D1408-252F-9C43-9360-9DB482D2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XGBOOST VS LIGHTGBM - RMSE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5227AF-E77B-1146-AC6E-47361AF7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3591232" cy="3591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B88483-D123-F748-9B4B-F5D823AED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819" y="2512240"/>
            <a:ext cx="3593592" cy="3593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4EF7D3-DA5F-2A4F-A056-0BB7317D9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B53CA-7EBC-0C49-A74D-C00FCDC01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Important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53D0D-9E91-1448-BF47-62165B90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3048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666C-EBC2-2D47-BCD6-0B437E59B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412" y="2514600"/>
            <a:ext cx="304800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EC7D94-FC29-B942-B6F0-F375FEF69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411" y="2514600"/>
            <a:ext cx="30480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A30E23-B6EF-1646-ADDF-4FAD89BA5C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64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3D644-CAB4-0C4E-BB04-B4F1E07C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8F8BB-0937-E140-B3CE-BAE555578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gradient </a:t>
            </a:r>
            <a:r>
              <a:rPr lang="en-US"/>
              <a:t>boosted algorithms </a:t>
            </a:r>
            <a:r>
              <a:rPr lang="en-US" dirty="0"/>
              <a:t>provided the best predictability power in finding loyalty score</a:t>
            </a:r>
          </a:p>
          <a:p>
            <a:r>
              <a:rPr lang="en-US" dirty="0"/>
              <a:t>Further considerations in modeling include incorporating some sort of feature engineering technique to make sure of the given feature values by Elo in the training and test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AF54-E08F-2A42-8D0C-0F3C6B35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8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E38BC1-C2E2-1D41-B5A6-F1D00A74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71B9B-60EE-C54A-AC6C-17487883E109}"/>
              </a:ext>
            </a:extLst>
          </p:cNvPr>
          <p:cNvSpPr txBox="1"/>
          <p:nvPr/>
        </p:nvSpPr>
        <p:spPr>
          <a:xfrm>
            <a:off x="205740" y="236753"/>
            <a:ext cx="42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27717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05C7-6397-C442-876A-E5A1BBB1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C884-D982-5F4E-B497-14B2F2FF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Elo, one of the biggest debit/credit/gift card providers in brazil, wants to offer personalized promotions to card holders based on their purchases</a:t>
            </a:r>
          </a:p>
          <a:p>
            <a:r>
              <a:rPr lang="en-US" dirty="0"/>
              <a:t>Goal: boost promotional campaign when partnering with merchants who use Elo as a card provider by predicting a loyalty score per card holder</a:t>
            </a:r>
          </a:p>
          <a:p>
            <a:r>
              <a:rPr lang="en-US" dirty="0"/>
              <a:t>A Kaggle competition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106CA-C2C3-CD49-BC55-9EE2EE73D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C850-9A47-B649-9480-73F42119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1979D-FF10-8746-9EDA-CBFAD7020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Training set: 201,917 unique card holders – first active month, card ID, feature 1, feature 2, feature 3, loyalty score</a:t>
            </a:r>
          </a:p>
          <a:p>
            <a:r>
              <a:rPr lang="en-US" dirty="0"/>
              <a:t>Testing set: 123, 623 unique card holders – first active month, card ID, feature 1, feature 2, feature 3 (loyalty score not provided) </a:t>
            </a:r>
          </a:p>
          <a:p>
            <a:r>
              <a:rPr lang="en-US" dirty="0"/>
              <a:t>Historical Transactions – 29,112,361 records of transactions from a span of 3 months - 14 variables </a:t>
            </a:r>
          </a:p>
          <a:p>
            <a:r>
              <a:rPr lang="en-US" dirty="0"/>
              <a:t>New Transactions – 1,963,031 records of transactions from a span of two months for merchants not mentioned in above dataset– 14 variables</a:t>
            </a:r>
          </a:p>
          <a:p>
            <a:r>
              <a:rPr lang="en-US" dirty="0"/>
              <a:t>Merchants – 334,696 records of different merchants’ statistics – 22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A77DE-3B0A-9743-B91A-40C79CE65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0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9E71-B607-5F48-BF10-55A86F5E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EDA- Features and First Active Month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7491E-60D6-3143-9AB8-56BCC254A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3808412" cy="38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597AC-3D5A-EB4B-AACA-5953C8224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25" y="2354826"/>
            <a:ext cx="3968185" cy="3968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C2F86-32EA-8D41-B05C-8030DAEE8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7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30E4-4EC1-1A4D-8B24-00127E8D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Features vs. Target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23C84-8B02-AA44-B3B8-061DB58B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3794760" cy="3794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E4CAD-93F5-9849-8DF3-70EEA6E2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651" y="2514600"/>
            <a:ext cx="3794760" cy="379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77BAC-CCBD-084C-BB2D-FD1644515F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8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1D98-8E04-9F45-9A93-442B477FB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- Transactions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C8BA7-EE5C-EF43-9E54-BBF19ECA4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429439"/>
            <a:ext cx="4123762" cy="4123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11F54-9684-E14B-8037-FC1D5740B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42" y="2437531"/>
            <a:ext cx="4115669" cy="4115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C90CF-E1D9-F64F-B647-4066727A2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3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6325-28CC-134A-A775-37EDE7F6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Phase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BBF75-C1AB-0546-8D7A-0419BAAD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with NA </a:t>
            </a:r>
          </a:p>
          <a:p>
            <a:pPr lvl="1"/>
            <a:r>
              <a:rPr lang="en-US" dirty="0"/>
              <a:t>ID values of -1, 99</a:t>
            </a:r>
          </a:p>
          <a:p>
            <a:pPr lvl="1"/>
            <a:r>
              <a:rPr lang="en-US" dirty="0"/>
              <a:t> transactions greater than 12 (one year),</a:t>
            </a:r>
          </a:p>
          <a:p>
            <a:pPr lvl="1"/>
            <a:r>
              <a:rPr lang="en-US" dirty="0"/>
              <a:t>normalized purchase amount greater than 1</a:t>
            </a:r>
          </a:p>
          <a:p>
            <a:r>
              <a:rPr lang="en-US" dirty="0"/>
              <a:t>Aggregate data – find minimum, maximum, mode, median, mean, </a:t>
            </a:r>
            <a:r>
              <a:rPr lang="en-US" dirty="0" err="1"/>
              <a:t>sd</a:t>
            </a:r>
            <a:r>
              <a:rPr lang="en-US" dirty="0"/>
              <a:t> for distinct card 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02BB5-8527-8C4D-B87D-61DE4B333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6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8E2B-1A98-8B40-BDA6-A1D056EE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Phase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D6209-202D-2244-B985-E8D258F2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Merge Data</a:t>
            </a:r>
          </a:p>
          <a:p>
            <a:pPr lvl="1"/>
            <a:r>
              <a:rPr lang="en-US" dirty="0"/>
              <a:t>Fill in missing data using median/mode except for Merchants Sales/Purchases</a:t>
            </a:r>
          </a:p>
          <a:p>
            <a:pPr lvl="1"/>
            <a:r>
              <a:rPr lang="en-US" dirty="0"/>
              <a:t>Merge Merchants data using most common Merchant ID per card holder</a:t>
            </a:r>
          </a:p>
          <a:p>
            <a:pPr lvl="1"/>
            <a:r>
              <a:rPr lang="en-US" dirty="0"/>
              <a:t>Merge Historical and New Transactions data by card ID</a:t>
            </a:r>
          </a:p>
          <a:p>
            <a:pPr lvl="1"/>
            <a:r>
              <a:rPr lang="en-US" dirty="0"/>
              <a:t>Merge Transactions with Training and Test Set</a:t>
            </a:r>
          </a:p>
          <a:p>
            <a:r>
              <a:rPr lang="en-US" dirty="0"/>
              <a:t>Imputation and encoding</a:t>
            </a:r>
          </a:p>
          <a:p>
            <a:pPr lvl="1"/>
            <a:r>
              <a:rPr lang="en-US" dirty="0"/>
              <a:t>Fill in merchant ID mode with global mode for merchant ID</a:t>
            </a:r>
          </a:p>
          <a:p>
            <a:pPr lvl="1"/>
            <a:r>
              <a:rPr lang="en-US" dirty="0"/>
              <a:t>Encode ID columns using frequency encoding and category columns by One Hot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E641D-2732-474E-8488-AB6897E5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C1FE-DB75-5747-A249-F86D1508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6C34C-E4EE-B54F-8EFC-0540AAE82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Ten regression models</a:t>
            </a:r>
          </a:p>
          <a:p>
            <a:pPr lvl="1"/>
            <a:r>
              <a:rPr lang="en-US" dirty="0"/>
              <a:t>Linear Regression on Three original Features </a:t>
            </a:r>
          </a:p>
          <a:p>
            <a:pPr lvl="1"/>
            <a:r>
              <a:rPr lang="en-US" dirty="0"/>
              <a:t>Linear Regression on all Features</a:t>
            </a:r>
          </a:p>
          <a:p>
            <a:pPr lvl="1"/>
            <a:r>
              <a:rPr lang="en-US" dirty="0"/>
              <a:t>Ridge Regression</a:t>
            </a:r>
          </a:p>
          <a:p>
            <a:pPr lvl="1"/>
            <a:r>
              <a:rPr lang="en-US" dirty="0"/>
              <a:t>Lasso Regression</a:t>
            </a:r>
          </a:p>
          <a:p>
            <a:pPr lvl="1"/>
            <a:r>
              <a:rPr lang="en-US" dirty="0"/>
              <a:t>Random Forest</a:t>
            </a:r>
          </a:p>
          <a:p>
            <a:pPr lvl="1"/>
            <a:r>
              <a:rPr lang="en-US" dirty="0"/>
              <a:t>Principal Components Regression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Partial Least Squares</a:t>
            </a:r>
          </a:p>
          <a:p>
            <a:pPr lvl="1"/>
            <a:r>
              <a:rPr lang="en-US" dirty="0"/>
              <a:t>K Nearest Neighbors</a:t>
            </a:r>
          </a:p>
          <a:p>
            <a:pPr lvl="1"/>
            <a:r>
              <a:rPr lang="en-US" dirty="0" err="1"/>
              <a:t>XGBoost</a:t>
            </a:r>
            <a:endParaRPr lang="en-US" dirty="0"/>
          </a:p>
          <a:p>
            <a:pPr lvl="1"/>
            <a:r>
              <a:rPr lang="en-US" dirty="0" err="1"/>
              <a:t>LightGBM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7673C-CC09-D546-93AE-81CBD60D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0"/>
          <a:stretch/>
        </p:blipFill>
        <p:spPr>
          <a:xfrm>
            <a:off x="9630091" y="609600"/>
            <a:ext cx="141732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00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126</TotalTime>
  <Words>418</Words>
  <Application>Microsoft Macintosh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Mesh</vt:lpstr>
      <vt:lpstr>Understanding Customer Loyalty in the Brazilian Economy</vt:lpstr>
      <vt:lpstr>Introduction</vt:lpstr>
      <vt:lpstr>Data</vt:lpstr>
      <vt:lpstr>EDA- Features and First Active Month</vt:lpstr>
      <vt:lpstr>EDA – Features vs. Target </vt:lpstr>
      <vt:lpstr>EDA - Transactions</vt:lpstr>
      <vt:lpstr>Preprocessing Phase I</vt:lpstr>
      <vt:lpstr>Preprocessing Phase II</vt:lpstr>
      <vt:lpstr>Methods</vt:lpstr>
      <vt:lpstr>Results – RMSE Metric</vt:lpstr>
      <vt:lpstr>Results – Principal Components</vt:lpstr>
      <vt:lpstr>RESULTS – XGBOOST VS LIGHTGBM - RMSE</vt:lpstr>
      <vt:lpstr>Results – Important Features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Customer Loyalty in the Brazilian Economy</dc:title>
  <dc:creator>Microsoft Office User</dc:creator>
  <cp:lastModifiedBy>Microsoft Office User</cp:lastModifiedBy>
  <cp:revision>8</cp:revision>
  <dcterms:created xsi:type="dcterms:W3CDTF">2019-04-14T00:19:29Z</dcterms:created>
  <dcterms:modified xsi:type="dcterms:W3CDTF">2019-04-14T16:48:12Z</dcterms:modified>
</cp:coreProperties>
</file>